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
      <p:font typeface="Montserrat"/>
      <p:regular r:id="rId23"/>
    </p:embeddedFont>
    <p:embeddedFont>
      <p:font typeface="Montserrat"/>
      <p:regular r:id="rId24"/>
    </p:embeddedFont>
    <p:embeddedFont>
      <p:font typeface="Montserrat"/>
      <p:regular r:id="rId25"/>
    </p:embeddedFont>
    <p:embeddedFont>
      <p:font typeface="Montserrat"/>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704975"/>
            <a:ext cx="7627382" cy="2138124"/>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Brain Tumor Detection: Revolutionizing Medical Imaging</a:t>
            </a:r>
            <a:endParaRPr lang="en-US" sz="4450" dirty="0"/>
          </a:p>
        </p:txBody>
      </p:sp>
      <p:sp>
        <p:nvSpPr>
          <p:cNvPr id="4" name="Text 1"/>
          <p:cNvSpPr/>
          <p:nvPr/>
        </p:nvSpPr>
        <p:spPr>
          <a:xfrm>
            <a:off x="758309" y="4168021"/>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outlines a groundbreaking project to leverage the power of deep learning for accurate brain tumor detection. We aim to develop an AI-powered system that assists radiologists in identifying brain tumors from MRI scans, improving diagnostic accuracy and enabling timely treatment.</a:t>
            </a:r>
            <a:endParaRPr lang="en-US" sz="1700" dirty="0"/>
          </a:p>
        </p:txBody>
      </p:sp>
      <p:sp>
        <p:nvSpPr>
          <p:cNvPr id="5" name="Shape 2"/>
          <p:cNvSpPr/>
          <p:nvPr/>
        </p:nvSpPr>
        <p:spPr>
          <a:xfrm>
            <a:off x="758309" y="6161484"/>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169104"/>
            <a:ext cx="331351" cy="331351"/>
          </a:xfrm>
          <a:prstGeom prst="rect">
            <a:avLst/>
          </a:prstGeom>
        </p:spPr>
      </p:pic>
      <p:sp>
        <p:nvSpPr>
          <p:cNvPr id="7" name="Text 3"/>
          <p:cNvSpPr/>
          <p:nvPr/>
        </p:nvSpPr>
        <p:spPr>
          <a:xfrm>
            <a:off x="1213128" y="6145292"/>
            <a:ext cx="3003471" cy="379214"/>
          </a:xfrm>
          <a:prstGeom prst="rect">
            <a:avLst/>
          </a:prstGeom>
          <a:noFill/>
          <a:ln/>
        </p:spPr>
        <p:txBody>
          <a:bodyPr wrap="none" lIns="0" tIns="0" rIns="0" bIns="0" rtlCol="0" anchor="t"/>
          <a:lstStyle/>
          <a:p>
            <a:pPr algn="l" indent="0" marL="0">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Lopamudra Nayak</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4608" y="567095"/>
            <a:ext cx="7794784" cy="1268254"/>
          </a:xfrm>
          <a:prstGeom prst="rect">
            <a:avLst/>
          </a:prstGeom>
          <a:noFill/>
          <a:ln/>
        </p:spPr>
        <p:txBody>
          <a:bodyPr wrap="square" lIns="0" tIns="0" rIns="0" bIns="0" rtlCol="0" anchor="t"/>
          <a:lstStyle/>
          <a:p>
            <a:pPr indent="0" marL="0">
              <a:lnSpc>
                <a:spcPts val="4950"/>
              </a:lnSpc>
              <a:buNone/>
            </a:pPr>
            <a:r>
              <a:rPr lang="en-US" sz="3950" b="1" dirty="0">
                <a:solidFill>
                  <a:srgbClr val="9998FF"/>
                </a:solidFill>
                <a:latin typeface="Barlow Bold" pitchFamily="34" charset="0"/>
                <a:ea typeface="Barlow Bold" pitchFamily="34" charset="-122"/>
                <a:cs typeface="Barlow Bold" pitchFamily="34" charset="-120"/>
              </a:rPr>
              <a:t>Conclusion: A Vision for the Future of Healthcare</a:t>
            </a:r>
            <a:endParaRPr lang="en-US" sz="3950" dirty="0"/>
          </a:p>
        </p:txBody>
      </p:sp>
      <p:pic>
        <p:nvPicPr>
          <p:cNvPr id="4" name="Image 1" descr="preencoded.png">    </p:cNvPr>
          <p:cNvPicPr>
            <a:picLocks noChangeAspect="1"/>
          </p:cNvPicPr>
          <p:nvPr/>
        </p:nvPicPr>
        <p:blipFill>
          <a:blip r:embed="rId2"/>
          <a:stretch>
            <a:fillRect/>
          </a:stretch>
        </p:blipFill>
        <p:spPr>
          <a:xfrm>
            <a:off x="674608" y="2124432"/>
            <a:ext cx="963811" cy="2051566"/>
          </a:xfrm>
          <a:prstGeom prst="rect">
            <a:avLst/>
          </a:prstGeom>
        </p:spPr>
      </p:pic>
      <p:sp>
        <p:nvSpPr>
          <p:cNvPr id="5" name="Text 1"/>
          <p:cNvSpPr/>
          <p:nvPr/>
        </p:nvSpPr>
        <p:spPr>
          <a:xfrm>
            <a:off x="1927503" y="2317194"/>
            <a:ext cx="4080867" cy="316944"/>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Transforming Brain Tumor Detection</a:t>
            </a:r>
            <a:endParaRPr lang="en-US" sz="1950" dirty="0"/>
          </a:p>
        </p:txBody>
      </p:sp>
      <p:sp>
        <p:nvSpPr>
          <p:cNvPr id="6" name="Text 2"/>
          <p:cNvSpPr/>
          <p:nvPr/>
        </p:nvSpPr>
        <p:spPr>
          <a:xfrm>
            <a:off x="1927503" y="2749748"/>
            <a:ext cx="6541889" cy="1233487"/>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This project aims to revolutionize brain tumor detection by leveraging the power of deep learning and AI, enabling faster, more accurate diagnoses, and potentially leading to better treatment outcomes.</a:t>
            </a:r>
            <a:endParaRPr lang="en-US" sz="1500" dirty="0"/>
          </a:p>
        </p:txBody>
      </p:sp>
      <p:pic>
        <p:nvPicPr>
          <p:cNvPr id="7" name="Image 2" descr="preencoded.png">    </p:cNvPr>
          <p:cNvPicPr>
            <a:picLocks noChangeAspect="1"/>
          </p:cNvPicPr>
          <p:nvPr/>
        </p:nvPicPr>
        <p:blipFill>
          <a:blip r:embed="rId3"/>
          <a:stretch>
            <a:fillRect/>
          </a:stretch>
        </p:blipFill>
        <p:spPr>
          <a:xfrm>
            <a:off x="674608" y="4175998"/>
            <a:ext cx="963811" cy="1743194"/>
          </a:xfrm>
          <a:prstGeom prst="rect">
            <a:avLst/>
          </a:prstGeom>
        </p:spPr>
      </p:pic>
      <p:sp>
        <p:nvSpPr>
          <p:cNvPr id="8" name="Text 3"/>
          <p:cNvSpPr/>
          <p:nvPr/>
        </p:nvSpPr>
        <p:spPr>
          <a:xfrm>
            <a:off x="1927503" y="4368760"/>
            <a:ext cx="3006923" cy="316944"/>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Advancing AI in Healthcare</a:t>
            </a:r>
            <a:endParaRPr lang="en-US" sz="1950" dirty="0"/>
          </a:p>
        </p:txBody>
      </p:sp>
      <p:sp>
        <p:nvSpPr>
          <p:cNvPr id="9" name="Text 4"/>
          <p:cNvSpPr/>
          <p:nvPr/>
        </p:nvSpPr>
        <p:spPr>
          <a:xfrm>
            <a:off x="1927503" y="4801314"/>
            <a:ext cx="6541889" cy="925116"/>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The findings from this project can contribute to the advancement of AI in healthcare, paving the way for innovative diagnostic and therapeutic tools that improve patient care.</a:t>
            </a:r>
            <a:endParaRPr lang="en-US" sz="1500" dirty="0"/>
          </a:p>
        </p:txBody>
      </p:sp>
      <p:pic>
        <p:nvPicPr>
          <p:cNvPr id="10" name="Image 3" descr="preencoded.png">    </p:cNvPr>
          <p:cNvPicPr>
            <a:picLocks noChangeAspect="1"/>
          </p:cNvPicPr>
          <p:nvPr/>
        </p:nvPicPr>
        <p:blipFill>
          <a:blip r:embed="rId4"/>
          <a:stretch>
            <a:fillRect/>
          </a:stretch>
        </p:blipFill>
        <p:spPr>
          <a:xfrm>
            <a:off x="674608" y="5919192"/>
            <a:ext cx="963811" cy="1743194"/>
          </a:xfrm>
          <a:prstGeom prst="rect">
            <a:avLst/>
          </a:prstGeom>
        </p:spPr>
      </p:pic>
      <p:sp>
        <p:nvSpPr>
          <p:cNvPr id="11" name="Text 5"/>
          <p:cNvSpPr/>
          <p:nvPr/>
        </p:nvSpPr>
        <p:spPr>
          <a:xfrm>
            <a:off x="1927503" y="6111954"/>
            <a:ext cx="3897630" cy="316944"/>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Empowering Medical Professionals</a:t>
            </a:r>
            <a:endParaRPr lang="en-US" sz="1950" dirty="0"/>
          </a:p>
        </p:txBody>
      </p:sp>
      <p:sp>
        <p:nvSpPr>
          <p:cNvPr id="12" name="Text 6"/>
          <p:cNvSpPr/>
          <p:nvPr/>
        </p:nvSpPr>
        <p:spPr>
          <a:xfrm>
            <a:off x="1927503" y="6544508"/>
            <a:ext cx="6541889" cy="925116"/>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By automating tumor detection and enhancing diagnostic accuracy, this project will empower medical professionals with advanced tools that support their clinical decision-making.</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25316"/>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Next Steps: Moving Toward Implementation</a:t>
            </a:r>
            <a:endParaRPr lang="en-US" sz="4450" dirty="0"/>
          </a:p>
        </p:txBody>
      </p:sp>
      <p:sp>
        <p:nvSpPr>
          <p:cNvPr id="4" name="Shape 1"/>
          <p:cNvSpPr/>
          <p:nvPr/>
        </p:nvSpPr>
        <p:spPr>
          <a:xfrm>
            <a:off x="6244709" y="2375654"/>
            <a:ext cx="162401" cy="1526262"/>
          </a:xfrm>
          <a:prstGeom prst="roundRect">
            <a:avLst>
              <a:gd name="adj" fmla="val 120071"/>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6732032" y="2375654"/>
            <a:ext cx="4076581"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Development and Training</a:t>
            </a:r>
            <a:endParaRPr lang="en-US" sz="2200" dirty="0"/>
          </a:p>
        </p:txBody>
      </p:sp>
      <p:sp>
        <p:nvSpPr>
          <p:cNvPr id="6" name="Text 3"/>
          <p:cNvSpPr/>
          <p:nvPr/>
        </p:nvSpPr>
        <p:spPr>
          <a:xfrm>
            <a:off x="6732032" y="2861786"/>
            <a:ext cx="7140059"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We will continue to develop and train the deep learning model, focusing on improving accuracy and generalization to unseen data.</a:t>
            </a:r>
            <a:endParaRPr lang="en-US" sz="1700" dirty="0"/>
          </a:p>
        </p:txBody>
      </p:sp>
      <p:sp>
        <p:nvSpPr>
          <p:cNvPr id="7" name="Shape 4"/>
          <p:cNvSpPr/>
          <p:nvPr/>
        </p:nvSpPr>
        <p:spPr>
          <a:xfrm>
            <a:off x="6569631" y="4118491"/>
            <a:ext cx="162401" cy="1526262"/>
          </a:xfrm>
          <a:prstGeom prst="roundRect">
            <a:avLst>
              <a:gd name="adj" fmla="val 120071"/>
            </a:avLst>
          </a:prstGeom>
          <a:solidFill>
            <a:srgbClr val="282C32"/>
          </a:solidFill>
          <a:ln/>
          <a:effectLst>
            <a:outerShdw sx="100000" sy="100000" kx="0" ky="0" algn="bl" rotWithShape="0" blurRad="53340" dist="26670" dir="13500000">
              <a:srgbClr val="ffffff">
                <a:alpha val="10000"/>
              </a:srgbClr>
            </a:outerShdw>
          </a:effectLst>
        </p:spPr>
      </p:sp>
      <p:sp>
        <p:nvSpPr>
          <p:cNvPr id="8" name="Text 5"/>
          <p:cNvSpPr/>
          <p:nvPr/>
        </p:nvSpPr>
        <p:spPr>
          <a:xfrm>
            <a:off x="7056953" y="411849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Extensive Validation</a:t>
            </a:r>
            <a:endParaRPr lang="en-US" sz="2200" dirty="0"/>
          </a:p>
        </p:txBody>
      </p:sp>
      <p:sp>
        <p:nvSpPr>
          <p:cNvPr id="9" name="Text 6"/>
          <p:cNvSpPr/>
          <p:nvPr/>
        </p:nvSpPr>
        <p:spPr>
          <a:xfrm>
            <a:off x="7056953" y="4604623"/>
            <a:ext cx="6815138"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model will be thoroughly validated using independent datasets and expert review, ensuring its reliability and robustness.</a:t>
            </a:r>
            <a:endParaRPr lang="en-US" sz="1700" dirty="0"/>
          </a:p>
        </p:txBody>
      </p:sp>
      <p:sp>
        <p:nvSpPr>
          <p:cNvPr id="10" name="Shape 7"/>
          <p:cNvSpPr/>
          <p:nvPr/>
        </p:nvSpPr>
        <p:spPr>
          <a:xfrm>
            <a:off x="6894671" y="5861328"/>
            <a:ext cx="162401" cy="1526262"/>
          </a:xfrm>
          <a:prstGeom prst="roundRect">
            <a:avLst>
              <a:gd name="adj" fmla="val 120071"/>
            </a:avLst>
          </a:prstGeom>
          <a:solidFill>
            <a:srgbClr val="282C32"/>
          </a:solidFill>
          <a:ln/>
          <a:effectLst>
            <a:outerShdw sx="100000" sy="100000" kx="0" ky="0" algn="bl" rotWithShape="0" blurRad="53340" dist="26670" dir="13500000">
              <a:srgbClr val="ffffff">
                <a:alpha val="10000"/>
              </a:srgbClr>
            </a:outerShdw>
          </a:effectLst>
        </p:spPr>
      </p:sp>
      <p:sp>
        <p:nvSpPr>
          <p:cNvPr id="11" name="Text 8"/>
          <p:cNvSpPr/>
          <p:nvPr/>
        </p:nvSpPr>
        <p:spPr>
          <a:xfrm>
            <a:off x="7381994" y="586132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Pilot Implementation</a:t>
            </a:r>
            <a:endParaRPr lang="en-US" sz="2200" dirty="0"/>
          </a:p>
        </p:txBody>
      </p:sp>
      <p:sp>
        <p:nvSpPr>
          <p:cNvPr id="12" name="Text 9"/>
          <p:cNvSpPr/>
          <p:nvPr/>
        </p:nvSpPr>
        <p:spPr>
          <a:xfrm>
            <a:off x="7381994" y="6347460"/>
            <a:ext cx="6490097"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We will initiate pilot implementations in collaboration with medical institutions to assess the model's real-world performance and gather valuable feedback.</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2497217"/>
            <a:ext cx="4561284" cy="570071"/>
          </a:xfrm>
          <a:prstGeom prst="rect">
            <a:avLst/>
          </a:prstGeom>
          <a:noFill/>
          <a:ln/>
        </p:spPr>
        <p:txBody>
          <a:bodyPr wrap="none" lIns="0" tIns="0" rIns="0" bIns="0" rtlCol="0" anchor="t"/>
          <a:lstStyle/>
          <a:p>
            <a:pPr indent="0" marL="0">
              <a:lnSpc>
                <a:spcPts val="4450"/>
              </a:lnSpc>
              <a:buNone/>
            </a:pPr>
            <a:r>
              <a:rPr lang="en-US" sz="3550" b="1" dirty="0">
                <a:solidFill>
                  <a:srgbClr val="9998FF"/>
                </a:solidFill>
                <a:latin typeface="Barlow Bold" pitchFamily="34" charset="0"/>
                <a:ea typeface="Barlow Bold" pitchFamily="34" charset="-122"/>
                <a:cs typeface="Barlow Bold" pitchFamily="34" charset="-120"/>
              </a:rPr>
              <a:t>Conclusion:</a:t>
            </a:r>
            <a:endParaRPr lang="en-US" sz="3550" dirty="0"/>
          </a:p>
        </p:txBody>
      </p:sp>
      <p:sp>
        <p:nvSpPr>
          <p:cNvPr id="3" name="Text 1"/>
          <p:cNvSpPr/>
          <p:nvPr/>
        </p:nvSpPr>
        <p:spPr>
          <a:xfrm>
            <a:off x="758309" y="3500557"/>
            <a:ext cx="13113782" cy="693420"/>
          </a:xfrm>
          <a:prstGeom prst="rect">
            <a:avLst/>
          </a:prstGeom>
          <a:noFill/>
          <a:ln/>
        </p:spPr>
        <p:txBody>
          <a:bodyPr wrap="square" lIns="0" tIns="0" rIns="0" bIns="0" rtlCol="0" anchor="t"/>
          <a:lstStyle/>
          <a:p>
            <a:pPr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This project revolutionizes brain tumor detection by using deep learning to create a system that enhances diagnostic capabilities and significantly improves patient outcomes. This leads to earlier and more effective interventions.</a:t>
            </a:r>
            <a:endParaRPr lang="en-US" sz="1700" dirty="0"/>
          </a:p>
        </p:txBody>
      </p:sp>
      <p:sp>
        <p:nvSpPr>
          <p:cNvPr id="4" name="Text 2"/>
          <p:cNvSpPr/>
          <p:nvPr/>
        </p:nvSpPr>
        <p:spPr>
          <a:xfrm>
            <a:off x="758309" y="4269700"/>
            <a:ext cx="13113782" cy="693420"/>
          </a:xfrm>
          <a:prstGeom prst="rect">
            <a:avLst/>
          </a:prstGeom>
          <a:noFill/>
          <a:ln/>
        </p:spPr>
        <p:txBody>
          <a:bodyPr wrap="square" lIns="0" tIns="0" rIns="0" bIns="0" rtlCol="0" anchor="t"/>
          <a:lstStyle/>
          <a:p>
            <a:pPr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By leveraging a pre-trained model and transfer learning, we aim to enhance diagnostic accuracy, leading to improved patient care through more precise and timely diagnoses. This approach minimizes the need for invasive procedures.</a:t>
            </a:r>
            <a:endParaRPr lang="en-US" sz="1700" dirty="0"/>
          </a:p>
        </p:txBody>
      </p:sp>
      <p:sp>
        <p:nvSpPr>
          <p:cNvPr id="5" name="Text 3"/>
          <p:cNvSpPr/>
          <p:nvPr/>
        </p:nvSpPr>
        <p:spPr>
          <a:xfrm>
            <a:off x="758309" y="5038844"/>
            <a:ext cx="13113782" cy="693420"/>
          </a:xfrm>
          <a:prstGeom prst="rect">
            <a:avLst/>
          </a:prstGeom>
          <a:noFill/>
          <a:ln/>
        </p:spPr>
        <p:txBody>
          <a:bodyPr wrap="square" lIns="0" tIns="0" rIns="0" bIns="0" rtlCol="0" anchor="t"/>
          <a:lstStyle/>
          <a:p>
            <a:pPr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 findings will advance AI-driven medical imaging, contributing to the development of innovative tools that transform healthcare. This promotes more efficient and accessible diagnostic solutions.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37065"/>
            <a:ext cx="102379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The Need for AI in Brain Tumor Detection</a:t>
            </a:r>
            <a:endParaRPr lang="en-US" sz="4450" dirty="0"/>
          </a:p>
        </p:txBody>
      </p:sp>
      <p:sp>
        <p:nvSpPr>
          <p:cNvPr id="3" name="Text 1"/>
          <p:cNvSpPr/>
          <p:nvPr/>
        </p:nvSpPr>
        <p:spPr>
          <a:xfrm>
            <a:off x="758309" y="3491270"/>
            <a:ext cx="4661297"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Challenges with Traditional Methods:</a:t>
            </a:r>
            <a:endParaRPr lang="en-US" sz="2200" dirty="0"/>
          </a:p>
        </p:txBody>
      </p:sp>
      <p:sp>
        <p:nvSpPr>
          <p:cNvPr id="4" name="Text 2"/>
          <p:cNvSpPr/>
          <p:nvPr/>
        </p:nvSpPr>
        <p:spPr>
          <a:xfrm>
            <a:off x="758309" y="4064079"/>
            <a:ext cx="6292572"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Current methods of brain tumor detection rely on manual analysis of MRI images, which is labor-intensive, time-consuming, and prone to human error. This can lead to delays in diagnosis, hindering effective treatment.</a:t>
            </a:r>
            <a:endParaRPr lang="en-US" sz="1700" dirty="0"/>
          </a:p>
        </p:txBody>
      </p:sp>
      <p:sp>
        <p:nvSpPr>
          <p:cNvPr id="5" name="Text 3"/>
          <p:cNvSpPr/>
          <p:nvPr/>
        </p:nvSpPr>
        <p:spPr>
          <a:xfrm>
            <a:off x="7587139" y="3491270"/>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 Objective:</a:t>
            </a:r>
            <a:endParaRPr lang="en-US" sz="2200" dirty="0"/>
          </a:p>
        </p:txBody>
      </p:sp>
      <p:sp>
        <p:nvSpPr>
          <p:cNvPr id="6" name="Text 4"/>
          <p:cNvSpPr/>
          <p:nvPr/>
        </p:nvSpPr>
        <p:spPr>
          <a:xfrm>
            <a:off x="7587139" y="4064079"/>
            <a:ext cx="6292572"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Deep learning offers a robust solution by automating the process of tumor detection. By training models on vast datasets of MRI scans, we can develop algorithms that accurately classify brain tumors, enabling faster, more reliable diagnoses.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5804" y="724853"/>
            <a:ext cx="8722638" cy="538282"/>
          </a:xfrm>
          <a:prstGeom prst="rect">
            <a:avLst/>
          </a:prstGeom>
          <a:noFill/>
          <a:ln/>
        </p:spPr>
        <p:txBody>
          <a:bodyPr wrap="none" lIns="0" tIns="0" rIns="0" bIns="0" rtlCol="0" anchor="t"/>
          <a:lstStyle/>
          <a:p>
            <a:pPr indent="0" marL="0">
              <a:lnSpc>
                <a:spcPts val="4200"/>
              </a:lnSpc>
              <a:buNone/>
            </a:pPr>
            <a:r>
              <a:rPr lang="en-US" sz="3350" b="1" dirty="0">
                <a:solidFill>
                  <a:srgbClr val="9998FF"/>
                </a:solidFill>
                <a:latin typeface="Barlow Bold" pitchFamily="34" charset="0"/>
                <a:ea typeface="Barlow Bold" pitchFamily="34" charset="-122"/>
                <a:cs typeface="Barlow Bold" pitchFamily="34" charset="-120"/>
              </a:rPr>
              <a:t>Imported Libraries for Brain Tumor Detection:</a:t>
            </a:r>
            <a:endParaRPr lang="en-US" sz="3350" dirty="0"/>
          </a:p>
        </p:txBody>
      </p:sp>
      <p:sp>
        <p:nvSpPr>
          <p:cNvPr id="3" name="Text 1"/>
          <p:cNvSpPr/>
          <p:nvPr/>
        </p:nvSpPr>
        <p:spPr>
          <a:xfrm>
            <a:off x="715804" y="1672114"/>
            <a:ext cx="13198793" cy="327184"/>
          </a:xfrm>
          <a:prstGeom prst="rect">
            <a:avLst/>
          </a:prstGeom>
          <a:noFill/>
          <a:ln/>
        </p:spPr>
        <p:txBody>
          <a:bodyPr wrap="none" lIns="0" tIns="0" rIns="0" bIns="0" rtlCol="0" anchor="t"/>
          <a:lstStyle/>
          <a:p>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Key Libraries Used:</a:t>
            </a:r>
            <a:endParaRPr lang="en-US" sz="1600" dirty="0"/>
          </a:p>
        </p:txBody>
      </p:sp>
      <p:sp>
        <p:nvSpPr>
          <p:cNvPr id="4" name="Text 2"/>
          <p:cNvSpPr/>
          <p:nvPr/>
        </p:nvSpPr>
        <p:spPr>
          <a:xfrm>
            <a:off x="715804" y="2229326"/>
            <a:ext cx="13198793" cy="327184"/>
          </a:xfrm>
          <a:prstGeom prst="rect">
            <a:avLst/>
          </a:prstGeom>
          <a:noFill/>
          <a:ln/>
        </p:spPr>
        <p:txBody>
          <a:bodyPr wrap="none" lIns="0" tIns="0" rIns="0" bIns="0" rtlCol="0" anchor="t"/>
          <a:lstStyle/>
          <a:p>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This project relies on several key Python libraries to handle various tasks:</a:t>
            </a:r>
            <a:endParaRPr lang="en-US" sz="1600" dirty="0"/>
          </a:p>
        </p:txBody>
      </p:sp>
      <p:sp>
        <p:nvSpPr>
          <p:cNvPr id="5" name="Text 3"/>
          <p:cNvSpPr/>
          <p:nvPr/>
        </p:nvSpPr>
        <p:spPr>
          <a:xfrm>
            <a:off x="715804" y="2786539"/>
            <a:ext cx="13198793" cy="1635919"/>
          </a:xfrm>
          <a:prstGeom prst="rect">
            <a:avLst/>
          </a:prstGeom>
          <a:noFill/>
          <a:ln/>
        </p:spPr>
        <p:txBody>
          <a:bodyPr wrap="square" lIns="0" tIns="0" rIns="0" bIns="0" rtlCol="0" anchor="t"/>
          <a:lstStyle/>
          <a:p>
            <a:pP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OS</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Manages file and directory operations for accessing MRI images.</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NumPy</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Enables efficient numerical operations and manipulation of image arrays.</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Random</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Generates random numbers for data augmentation, improving model generalization.</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PIL (Image, ImageEnhance)</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Provides tools for image processing and enhancement, optimizing MRI scans for analysis.</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TensorFlow/Keras</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a:t>
            </a:r>
            <a:endParaRPr lang="en-US" sz="1600" dirty="0"/>
          </a:p>
        </p:txBody>
      </p:sp>
      <p:sp>
        <p:nvSpPr>
          <p:cNvPr id="6" name="Text 4"/>
          <p:cNvSpPr/>
          <p:nvPr/>
        </p:nvSpPr>
        <p:spPr>
          <a:xfrm>
            <a:off x="715804" y="4652486"/>
            <a:ext cx="13198793" cy="334804"/>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EEFF5"/>
                </a:solidFill>
                <a:highlight>
                  <a:srgbClr val="01004D"/>
                </a:highlight>
                <a:latin typeface="Consolas" pitchFamily="34" charset="0"/>
                <a:ea typeface="Consolas" pitchFamily="34" charset="-122"/>
                <a:cs typeface="Consolas" pitchFamily="34" charset="-120"/>
              </a:rPr>
              <a:t>load_img</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Loads MRI images for processing.</a:t>
            </a:r>
            <a:endParaRPr lang="en-US" sz="1600" dirty="0"/>
          </a:p>
        </p:txBody>
      </p:sp>
      <p:sp>
        <p:nvSpPr>
          <p:cNvPr id="7" name="Text 5"/>
          <p:cNvSpPr/>
          <p:nvPr/>
        </p:nvSpPr>
        <p:spPr>
          <a:xfrm>
            <a:off x="715804" y="5058847"/>
            <a:ext cx="13198793" cy="334804"/>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EEFF5"/>
                </a:solidFill>
                <a:highlight>
                  <a:srgbClr val="01004D"/>
                </a:highlight>
                <a:latin typeface="Consolas" pitchFamily="34" charset="0"/>
                <a:ea typeface="Consolas" pitchFamily="34" charset="-122"/>
                <a:cs typeface="Consolas" pitchFamily="34" charset="-120"/>
              </a:rPr>
              <a:t>Sequential</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Constructs the deep learning model architecture.</a:t>
            </a:r>
            <a:endParaRPr lang="en-US" sz="1600" dirty="0"/>
          </a:p>
        </p:txBody>
      </p:sp>
      <p:sp>
        <p:nvSpPr>
          <p:cNvPr id="8" name="Text 6"/>
          <p:cNvSpPr/>
          <p:nvPr/>
        </p:nvSpPr>
        <p:spPr>
          <a:xfrm>
            <a:off x="715804" y="5465207"/>
            <a:ext cx="13198793" cy="334804"/>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EEFF5"/>
                </a:solidFill>
                <a:highlight>
                  <a:srgbClr val="01004D"/>
                </a:highlight>
                <a:latin typeface="Consolas" pitchFamily="34" charset="0"/>
                <a:ea typeface="Consolas" pitchFamily="34" charset="-122"/>
                <a:cs typeface="Consolas" pitchFamily="34" charset="-120"/>
              </a:rPr>
              <a:t>Input, Flatten, Dropout, Dense</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Defines the layers of the neural network.</a:t>
            </a:r>
            <a:endParaRPr lang="en-US" sz="1600" dirty="0"/>
          </a:p>
        </p:txBody>
      </p:sp>
      <p:sp>
        <p:nvSpPr>
          <p:cNvPr id="9" name="Text 7"/>
          <p:cNvSpPr/>
          <p:nvPr/>
        </p:nvSpPr>
        <p:spPr>
          <a:xfrm>
            <a:off x="715804" y="5871567"/>
            <a:ext cx="13198793" cy="334804"/>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EEFF5"/>
                </a:solidFill>
                <a:highlight>
                  <a:srgbClr val="01004D"/>
                </a:highlight>
                <a:latin typeface="Consolas" pitchFamily="34" charset="0"/>
                <a:ea typeface="Consolas" pitchFamily="34" charset="-122"/>
                <a:cs typeface="Consolas" pitchFamily="34" charset="-120"/>
              </a:rPr>
              <a:t>Adam</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Implements the Adam optimization algorithm for model training.</a:t>
            </a:r>
            <a:endParaRPr lang="en-US" sz="1600" dirty="0"/>
          </a:p>
        </p:txBody>
      </p:sp>
      <p:sp>
        <p:nvSpPr>
          <p:cNvPr id="10" name="Text 8"/>
          <p:cNvSpPr/>
          <p:nvPr/>
        </p:nvSpPr>
        <p:spPr>
          <a:xfrm>
            <a:off x="715804" y="6277928"/>
            <a:ext cx="13198793" cy="661988"/>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EEEFF5"/>
                </a:solidFill>
                <a:highlight>
                  <a:srgbClr val="01004D"/>
                </a:highlight>
                <a:latin typeface="Consolas" pitchFamily="34" charset="0"/>
                <a:ea typeface="Consolas" pitchFamily="34" charset="-122"/>
                <a:cs typeface="Consolas" pitchFamily="34" charset="-120"/>
              </a:rPr>
              <a:t>VGG16</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Leverages a pre-trained VGG16 model for feature extraction, accelerating the training process.</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endParaRPr lang="en-US" sz="1600" dirty="0"/>
          </a:p>
        </p:txBody>
      </p:sp>
      <p:sp>
        <p:nvSpPr>
          <p:cNvPr id="11" name="Text 9"/>
          <p:cNvSpPr/>
          <p:nvPr/>
        </p:nvSpPr>
        <p:spPr>
          <a:xfrm>
            <a:off x="715804" y="7169944"/>
            <a:ext cx="13198793" cy="334804"/>
          </a:xfrm>
          <a:prstGeom prst="rect">
            <a:avLst/>
          </a:prstGeom>
          <a:noFill/>
          <a:ln/>
        </p:spPr>
        <p:txBody>
          <a:bodyPr wrap="none" lIns="0" tIns="0" rIns="0" bIns="0" rtlCol="0" anchor="t"/>
          <a:lstStyle/>
          <a:p>
            <a:pPr indent="0" marL="0">
              <a:lnSpc>
                <a:spcPts val="2550"/>
              </a:lnSpc>
              <a:buNone/>
            </a:pPr>
            <a:r>
              <a:rPr lang="en-US" sz="1600" dirty="0">
                <a:solidFill>
                  <a:srgbClr val="000000"/>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Scikit-learn (</a:t>
            </a:r>
            <a:pPr indent="0" marL="0">
              <a:lnSpc>
                <a:spcPts val="2550"/>
              </a:lnSpc>
              <a:buNone/>
            </a:pPr>
            <a:r>
              <a:rPr lang="en-US" sz="1600" dirty="0">
                <a:solidFill>
                  <a:srgbClr val="EEEFF5"/>
                </a:solidFill>
                <a:highlight>
                  <a:srgbClr val="01004D"/>
                </a:highlight>
                <a:latin typeface="Consolas" pitchFamily="34" charset="0"/>
                <a:ea typeface="Consolas" pitchFamily="34" charset="-122"/>
                <a:cs typeface="Consolas" pitchFamily="34" charset="-120"/>
              </a:rPr>
              <a:t>shuffle</a:t>
            </a:r>
            <a:pPr indent="0" marL="0">
              <a:lnSpc>
                <a:spcPts val="2550"/>
              </a:lnSpc>
              <a:buNone/>
            </a:pPr>
            <a:r>
              <a:rPr lang="en-US" sz="1600" b="1" dirty="0">
                <a:solidFill>
                  <a:srgbClr val="EEEFF5"/>
                </a:solidFill>
                <a:latin typeface="Montserrat" pitchFamily="34" charset="0"/>
                <a:ea typeface="Montserrat" pitchFamily="34" charset="-122"/>
                <a:cs typeface="Montserrat" pitchFamily="34" charset="-120"/>
              </a:rPr>
              <a:t>)</a:t>
            </a:r>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 Randomly shuffles the dataset to prevent bias during training.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908804"/>
            <a:ext cx="131137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Project Scope: A Deep Dive into Brain Tumor Detection</a:t>
            </a:r>
            <a:endParaRPr lang="en-US" sz="4450" dirty="0"/>
          </a:p>
        </p:txBody>
      </p:sp>
      <p:sp>
        <p:nvSpPr>
          <p:cNvPr id="3" name="Shape 1"/>
          <p:cNvSpPr/>
          <p:nvPr/>
        </p:nvSpPr>
        <p:spPr>
          <a:xfrm>
            <a:off x="758309" y="3011210"/>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4" name="Text 2"/>
          <p:cNvSpPr/>
          <p:nvPr/>
        </p:nvSpPr>
        <p:spPr>
          <a:xfrm>
            <a:off x="830997" y="304115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5" name="Text 3"/>
          <p:cNvSpPr/>
          <p:nvPr/>
        </p:nvSpPr>
        <p:spPr>
          <a:xfrm>
            <a:off x="1462326" y="3011210"/>
            <a:ext cx="3522821" cy="712470"/>
          </a:xfrm>
          <a:prstGeom prst="rect">
            <a:avLst/>
          </a:prstGeom>
          <a:noFill/>
          <a:ln/>
        </p:spPr>
        <p:txBody>
          <a:bodyPr wrap="squar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Data Collection and Preparation</a:t>
            </a:r>
            <a:endParaRPr lang="en-US" sz="2200" dirty="0"/>
          </a:p>
        </p:txBody>
      </p:sp>
      <p:sp>
        <p:nvSpPr>
          <p:cNvPr id="6" name="Text 4"/>
          <p:cNvSpPr/>
          <p:nvPr/>
        </p:nvSpPr>
        <p:spPr>
          <a:xfrm>
            <a:off x="1462326" y="3853577"/>
            <a:ext cx="3522821" cy="277368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We will gather MRI images from publicly available datasets such as Kaggle, ensuring a diverse and representative sample of both tumor and non-tumor cases. These images will be preprocessed to standardize input for the model.</a:t>
            </a:r>
            <a:endParaRPr lang="en-US" sz="1700" dirty="0"/>
          </a:p>
        </p:txBody>
      </p:sp>
      <p:sp>
        <p:nvSpPr>
          <p:cNvPr id="7" name="Shape 5"/>
          <p:cNvSpPr/>
          <p:nvPr/>
        </p:nvSpPr>
        <p:spPr>
          <a:xfrm>
            <a:off x="5201722" y="3011210"/>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8" name="Text 6"/>
          <p:cNvSpPr/>
          <p:nvPr/>
        </p:nvSpPr>
        <p:spPr>
          <a:xfrm>
            <a:off x="5274409" y="304115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9" name="Text 7"/>
          <p:cNvSpPr/>
          <p:nvPr/>
        </p:nvSpPr>
        <p:spPr>
          <a:xfrm>
            <a:off x="5905738" y="3011210"/>
            <a:ext cx="3522821" cy="712470"/>
          </a:xfrm>
          <a:prstGeom prst="rect">
            <a:avLst/>
          </a:prstGeom>
          <a:noFill/>
          <a:ln/>
        </p:spPr>
        <p:txBody>
          <a:bodyPr wrap="squar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Development: Leveraging VGG16</a:t>
            </a:r>
            <a:endParaRPr lang="en-US" sz="2200" dirty="0"/>
          </a:p>
        </p:txBody>
      </p:sp>
      <p:sp>
        <p:nvSpPr>
          <p:cNvPr id="10" name="Text 8"/>
          <p:cNvSpPr/>
          <p:nvPr/>
        </p:nvSpPr>
        <p:spPr>
          <a:xfrm>
            <a:off x="5905738" y="3853577"/>
            <a:ext cx="3522821" cy="34671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project will utilize a pre-trained VGG16 model, a convolutional neural network known for its exceptional performance in image recognition. This model will be used for feature extraction from MRI images, enhancing accuracy and reducing training time.</a:t>
            </a:r>
            <a:endParaRPr lang="en-US" sz="1700" dirty="0"/>
          </a:p>
        </p:txBody>
      </p:sp>
      <p:sp>
        <p:nvSpPr>
          <p:cNvPr id="11" name="Shape 9"/>
          <p:cNvSpPr/>
          <p:nvPr/>
        </p:nvSpPr>
        <p:spPr>
          <a:xfrm>
            <a:off x="9645134" y="3011210"/>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2" name="Text 10"/>
          <p:cNvSpPr/>
          <p:nvPr/>
        </p:nvSpPr>
        <p:spPr>
          <a:xfrm>
            <a:off x="9717822" y="304115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3" name="Text 11"/>
          <p:cNvSpPr/>
          <p:nvPr/>
        </p:nvSpPr>
        <p:spPr>
          <a:xfrm>
            <a:off x="10349151" y="3011210"/>
            <a:ext cx="3522821" cy="712470"/>
          </a:xfrm>
          <a:prstGeom prst="rect">
            <a:avLst/>
          </a:prstGeom>
          <a:noFill/>
          <a:ln/>
        </p:spPr>
        <p:txBody>
          <a:bodyPr wrap="squar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Training and Evaluation: Ensuring Robustness</a:t>
            </a:r>
            <a:endParaRPr lang="en-US" sz="2200" dirty="0"/>
          </a:p>
        </p:txBody>
      </p:sp>
      <p:sp>
        <p:nvSpPr>
          <p:cNvPr id="14" name="Text 12"/>
          <p:cNvSpPr/>
          <p:nvPr/>
        </p:nvSpPr>
        <p:spPr>
          <a:xfrm>
            <a:off x="10349151" y="3853577"/>
            <a:ext cx="3522821" cy="312039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model will be trained using TensorFlow/Keras, leveraging the Adam optimizer and categorical cross-entropy loss function. We will evaluate the model's performance using metrics such as accuracy, loss, and confusion matrix to assess its effectiveness.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8426" y="580192"/>
            <a:ext cx="7278053" cy="694134"/>
          </a:xfrm>
          <a:prstGeom prst="rect">
            <a:avLst/>
          </a:prstGeom>
          <a:noFill/>
          <a:ln/>
        </p:spPr>
        <p:txBody>
          <a:bodyPr wrap="none" lIns="0" tIns="0" rIns="0" bIns="0" rtlCol="0" anchor="t"/>
          <a:lstStyle/>
          <a:p>
            <a:pPr indent="0" marL="0">
              <a:lnSpc>
                <a:spcPts val="5450"/>
              </a:lnSpc>
              <a:buNone/>
            </a:pPr>
            <a:r>
              <a:rPr lang="en-US" sz="4350" b="1" dirty="0">
                <a:solidFill>
                  <a:srgbClr val="9998FF"/>
                </a:solidFill>
                <a:latin typeface="Barlow Bold" pitchFamily="34" charset="0"/>
                <a:ea typeface="Barlow Bold" pitchFamily="34" charset="-122"/>
                <a:cs typeface="Barlow Bold" pitchFamily="34" charset="-120"/>
              </a:rPr>
              <a:t>Model Training and Evaluation</a:t>
            </a:r>
            <a:endParaRPr lang="en-US" sz="4350" dirty="0"/>
          </a:p>
        </p:txBody>
      </p:sp>
      <p:sp>
        <p:nvSpPr>
          <p:cNvPr id="3" name="Shape 1"/>
          <p:cNvSpPr/>
          <p:nvPr/>
        </p:nvSpPr>
        <p:spPr>
          <a:xfrm>
            <a:off x="738426" y="1933575"/>
            <a:ext cx="474702" cy="474702"/>
          </a:xfrm>
          <a:prstGeom prst="roundRect">
            <a:avLst>
              <a:gd name="adj" fmla="val 40003"/>
            </a:avLst>
          </a:prstGeom>
          <a:solidFill>
            <a:srgbClr val="282C32"/>
          </a:solidFill>
          <a:ln/>
          <a:effectLst>
            <a:outerShdw sx="100000" sy="100000" kx="0" ky="0" algn="bl" rotWithShape="0" blurRad="52070" dist="25400" dir="13500000">
              <a:srgbClr val="ffffff">
                <a:alpha val="10000"/>
              </a:srgbClr>
            </a:outerShdw>
          </a:effectLst>
        </p:spPr>
      </p:sp>
      <p:sp>
        <p:nvSpPr>
          <p:cNvPr id="4" name="Text 2"/>
          <p:cNvSpPr/>
          <p:nvPr/>
        </p:nvSpPr>
        <p:spPr>
          <a:xfrm>
            <a:off x="809149" y="1962686"/>
            <a:ext cx="333137" cy="416362"/>
          </a:xfrm>
          <a:prstGeom prst="rect">
            <a:avLst/>
          </a:prstGeom>
          <a:noFill/>
          <a:ln/>
        </p:spPr>
        <p:txBody>
          <a:bodyPr wrap="none" lIns="0" tIns="0" rIns="0" bIns="0" rtlCol="0" anchor="t"/>
          <a:lstStyle/>
          <a:p>
            <a:pPr algn="ctr" indent="0" marL="0">
              <a:lnSpc>
                <a:spcPts val="2600"/>
              </a:lnSpc>
              <a:buNone/>
            </a:pPr>
            <a:r>
              <a:rPr lang="en-US" sz="2600" b="1" dirty="0">
                <a:solidFill>
                  <a:srgbClr val="EEEFF5"/>
                </a:solidFill>
                <a:latin typeface="Barlow Bold" pitchFamily="34" charset="0"/>
                <a:ea typeface="Barlow Bold" pitchFamily="34" charset="-122"/>
                <a:cs typeface="Barlow Bold" pitchFamily="34" charset="-120"/>
              </a:rPr>
              <a:t>1</a:t>
            </a:r>
            <a:endParaRPr lang="en-US" sz="2600" dirty="0"/>
          </a:p>
        </p:txBody>
      </p:sp>
      <p:sp>
        <p:nvSpPr>
          <p:cNvPr id="5" name="Text 3"/>
          <p:cNvSpPr/>
          <p:nvPr/>
        </p:nvSpPr>
        <p:spPr>
          <a:xfrm>
            <a:off x="1424107" y="1933575"/>
            <a:ext cx="2776180" cy="347067"/>
          </a:xfrm>
          <a:prstGeom prst="rect">
            <a:avLst/>
          </a:prstGeom>
          <a:noFill/>
          <a:ln/>
        </p:spPr>
        <p:txBody>
          <a:bodyPr wrap="none" lIns="0" tIns="0" rIns="0" bIns="0" rtlCol="0" anchor="t"/>
          <a:lstStyle/>
          <a:p>
            <a:pPr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Image Preprocessing</a:t>
            </a:r>
            <a:endParaRPr lang="en-US" sz="2150" dirty="0"/>
          </a:p>
        </p:txBody>
      </p:sp>
      <p:sp>
        <p:nvSpPr>
          <p:cNvPr id="6" name="Text 4"/>
          <p:cNvSpPr/>
          <p:nvPr/>
        </p:nvSpPr>
        <p:spPr>
          <a:xfrm>
            <a:off x="1424107" y="2407206"/>
            <a:ext cx="2776180" cy="347067"/>
          </a:xfrm>
          <a:prstGeom prst="rect">
            <a:avLst/>
          </a:prstGeom>
          <a:noFill/>
          <a:ln/>
        </p:spPr>
        <p:txBody>
          <a:bodyPr wrap="none" lIns="0" tIns="0" rIns="0" bIns="0" rtlCol="0" anchor="t"/>
          <a:lstStyle/>
          <a:p>
            <a:pPr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Process Description</a:t>
            </a:r>
            <a:endParaRPr lang="en-US" sz="2150" dirty="0"/>
          </a:p>
        </p:txBody>
      </p:sp>
      <p:sp>
        <p:nvSpPr>
          <p:cNvPr id="7" name="Text 5"/>
          <p:cNvSpPr/>
          <p:nvPr/>
        </p:nvSpPr>
        <p:spPr>
          <a:xfrm>
            <a:off x="1424107" y="2880836"/>
            <a:ext cx="5785604" cy="2025253"/>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MRI images are converted into numerical arrays using `img_to_array()`. Images are resized to a uniform dimension (224x224 for VGG16 compatibility) and pixel values are normalized between 0 and 1. Data augmentation techniques (flipping, rotating) are applied to improve the model's ability to generalize.</a:t>
            </a:r>
            <a:endParaRPr lang="en-US" sz="1650" dirty="0"/>
          </a:p>
        </p:txBody>
      </p:sp>
      <p:sp>
        <p:nvSpPr>
          <p:cNvPr id="8" name="Shape 6"/>
          <p:cNvSpPr/>
          <p:nvPr/>
        </p:nvSpPr>
        <p:spPr>
          <a:xfrm>
            <a:off x="7420689" y="1933575"/>
            <a:ext cx="474702" cy="474702"/>
          </a:xfrm>
          <a:prstGeom prst="roundRect">
            <a:avLst>
              <a:gd name="adj" fmla="val 40003"/>
            </a:avLst>
          </a:prstGeom>
          <a:solidFill>
            <a:srgbClr val="282C32"/>
          </a:solidFill>
          <a:ln/>
          <a:effectLst>
            <a:outerShdw sx="100000" sy="100000" kx="0" ky="0" algn="bl" rotWithShape="0" blurRad="52070" dist="25400" dir="13500000">
              <a:srgbClr val="ffffff">
                <a:alpha val="10000"/>
              </a:srgbClr>
            </a:outerShdw>
          </a:effectLst>
        </p:spPr>
      </p:sp>
      <p:sp>
        <p:nvSpPr>
          <p:cNvPr id="9" name="Text 7"/>
          <p:cNvSpPr/>
          <p:nvPr/>
        </p:nvSpPr>
        <p:spPr>
          <a:xfrm>
            <a:off x="7491413" y="1962686"/>
            <a:ext cx="333137" cy="416362"/>
          </a:xfrm>
          <a:prstGeom prst="rect">
            <a:avLst/>
          </a:prstGeom>
          <a:noFill/>
          <a:ln/>
        </p:spPr>
        <p:txBody>
          <a:bodyPr wrap="none" lIns="0" tIns="0" rIns="0" bIns="0" rtlCol="0" anchor="t"/>
          <a:lstStyle/>
          <a:p>
            <a:pPr algn="ctr" indent="0" marL="0">
              <a:lnSpc>
                <a:spcPts val="2600"/>
              </a:lnSpc>
              <a:buNone/>
            </a:pPr>
            <a:r>
              <a:rPr lang="en-US" sz="2600" b="1" dirty="0">
                <a:solidFill>
                  <a:srgbClr val="EEEFF5"/>
                </a:solidFill>
                <a:latin typeface="Barlow Bold" pitchFamily="34" charset="0"/>
                <a:ea typeface="Barlow Bold" pitchFamily="34" charset="-122"/>
                <a:cs typeface="Barlow Bold" pitchFamily="34" charset="-120"/>
              </a:rPr>
              <a:t>2</a:t>
            </a:r>
            <a:endParaRPr lang="en-US" sz="2600" dirty="0"/>
          </a:p>
        </p:txBody>
      </p:sp>
      <p:sp>
        <p:nvSpPr>
          <p:cNvPr id="10" name="Text 8"/>
          <p:cNvSpPr/>
          <p:nvPr/>
        </p:nvSpPr>
        <p:spPr>
          <a:xfrm>
            <a:off x="8106370" y="1933575"/>
            <a:ext cx="4197191" cy="347067"/>
          </a:xfrm>
          <a:prstGeom prst="rect">
            <a:avLst/>
          </a:prstGeom>
          <a:noFill/>
          <a:ln/>
        </p:spPr>
        <p:txBody>
          <a:bodyPr wrap="none" lIns="0" tIns="0" rIns="0" bIns="0" rtlCol="0" anchor="t"/>
          <a:lstStyle/>
          <a:p>
            <a:pPr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VGG16 Model for Transfer Learning</a:t>
            </a:r>
            <a:endParaRPr lang="en-US" sz="2150" dirty="0"/>
          </a:p>
        </p:txBody>
      </p:sp>
      <p:sp>
        <p:nvSpPr>
          <p:cNvPr id="11" name="Text 9"/>
          <p:cNvSpPr/>
          <p:nvPr/>
        </p:nvSpPr>
        <p:spPr>
          <a:xfrm>
            <a:off x="8106370" y="2407206"/>
            <a:ext cx="2776180" cy="347067"/>
          </a:xfrm>
          <a:prstGeom prst="rect">
            <a:avLst/>
          </a:prstGeom>
          <a:noFill/>
          <a:ln/>
        </p:spPr>
        <p:txBody>
          <a:bodyPr wrap="none" lIns="0" tIns="0" rIns="0" bIns="0" rtlCol="0" anchor="t"/>
          <a:lstStyle/>
          <a:p>
            <a:pPr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Model Architecture</a:t>
            </a:r>
            <a:endParaRPr lang="en-US" sz="2150" dirty="0"/>
          </a:p>
        </p:txBody>
      </p:sp>
      <p:sp>
        <p:nvSpPr>
          <p:cNvPr id="12" name="Text 10"/>
          <p:cNvSpPr/>
          <p:nvPr/>
        </p:nvSpPr>
        <p:spPr>
          <a:xfrm>
            <a:off x="8106370" y="2880836"/>
            <a:ext cx="5785604" cy="2700338"/>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A pre-trained VGG16 convolutional neural network (CNN) is used. The final layers of VGG16 are replaced with custom layers tailored for brain tumor classification. The architecture consists of feature extraction using VGG16's convolutional layers, followed by fully connected layers, dropout layers to prevent overfitting, and a softmax output layer. The Adam optimizer is used for efficient training.</a:t>
            </a:r>
            <a:endParaRPr lang="en-US" sz="1650" dirty="0"/>
          </a:p>
        </p:txBody>
      </p:sp>
      <p:sp>
        <p:nvSpPr>
          <p:cNvPr id="13" name="Shape 11"/>
          <p:cNvSpPr/>
          <p:nvPr/>
        </p:nvSpPr>
        <p:spPr>
          <a:xfrm>
            <a:off x="738426" y="6029444"/>
            <a:ext cx="474702" cy="474702"/>
          </a:xfrm>
          <a:prstGeom prst="roundRect">
            <a:avLst>
              <a:gd name="adj" fmla="val 40003"/>
            </a:avLst>
          </a:prstGeom>
          <a:solidFill>
            <a:srgbClr val="282C32"/>
          </a:solidFill>
          <a:ln/>
          <a:effectLst>
            <a:outerShdw sx="100000" sy="100000" kx="0" ky="0" algn="bl" rotWithShape="0" blurRad="52070" dist="25400" dir="13500000">
              <a:srgbClr val="ffffff">
                <a:alpha val="10000"/>
              </a:srgbClr>
            </a:outerShdw>
          </a:effectLst>
        </p:spPr>
      </p:sp>
      <p:sp>
        <p:nvSpPr>
          <p:cNvPr id="14" name="Text 12"/>
          <p:cNvSpPr/>
          <p:nvPr/>
        </p:nvSpPr>
        <p:spPr>
          <a:xfrm>
            <a:off x="809149" y="6058555"/>
            <a:ext cx="333137" cy="416362"/>
          </a:xfrm>
          <a:prstGeom prst="rect">
            <a:avLst/>
          </a:prstGeom>
          <a:noFill/>
          <a:ln/>
        </p:spPr>
        <p:txBody>
          <a:bodyPr wrap="none" lIns="0" tIns="0" rIns="0" bIns="0" rtlCol="0" anchor="t"/>
          <a:lstStyle/>
          <a:p>
            <a:pPr algn="ctr" indent="0" marL="0">
              <a:lnSpc>
                <a:spcPts val="2600"/>
              </a:lnSpc>
              <a:buNone/>
            </a:pPr>
            <a:r>
              <a:rPr lang="en-US" sz="2600" b="1" dirty="0">
                <a:solidFill>
                  <a:srgbClr val="EEEFF5"/>
                </a:solidFill>
                <a:latin typeface="Barlow Bold" pitchFamily="34" charset="0"/>
                <a:ea typeface="Barlow Bold" pitchFamily="34" charset="-122"/>
                <a:cs typeface="Barlow Bold" pitchFamily="34" charset="-120"/>
              </a:rPr>
              <a:t>3</a:t>
            </a:r>
            <a:endParaRPr lang="en-US" sz="2600" dirty="0"/>
          </a:p>
        </p:txBody>
      </p:sp>
      <p:sp>
        <p:nvSpPr>
          <p:cNvPr id="15" name="Text 13"/>
          <p:cNvSpPr/>
          <p:nvPr/>
        </p:nvSpPr>
        <p:spPr>
          <a:xfrm>
            <a:off x="1424107" y="6029444"/>
            <a:ext cx="3471386" cy="347067"/>
          </a:xfrm>
          <a:prstGeom prst="rect">
            <a:avLst/>
          </a:prstGeom>
          <a:noFill/>
          <a:ln/>
        </p:spPr>
        <p:txBody>
          <a:bodyPr wrap="none" lIns="0" tIns="0" rIns="0" bIns="0" rtlCol="0" anchor="t"/>
          <a:lstStyle/>
          <a:p>
            <a:pPr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Training and Validation Plots</a:t>
            </a:r>
            <a:endParaRPr lang="en-US" sz="2150" dirty="0"/>
          </a:p>
        </p:txBody>
      </p:sp>
      <p:sp>
        <p:nvSpPr>
          <p:cNvPr id="16" name="Text 14"/>
          <p:cNvSpPr/>
          <p:nvPr/>
        </p:nvSpPr>
        <p:spPr>
          <a:xfrm>
            <a:off x="1424107" y="6503075"/>
            <a:ext cx="2776180" cy="347067"/>
          </a:xfrm>
          <a:prstGeom prst="rect">
            <a:avLst/>
          </a:prstGeom>
          <a:noFill/>
          <a:ln/>
        </p:spPr>
        <p:txBody>
          <a:bodyPr wrap="none" lIns="0" tIns="0" rIns="0" bIns="0" rtlCol="0" anchor="t"/>
          <a:lstStyle/>
          <a:p>
            <a:pPr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Purpose of Plots</a:t>
            </a:r>
            <a:endParaRPr lang="en-US" sz="2150" dirty="0"/>
          </a:p>
        </p:txBody>
      </p:sp>
      <p:sp>
        <p:nvSpPr>
          <p:cNvPr id="17" name="Text 15"/>
          <p:cNvSpPr/>
          <p:nvPr/>
        </p:nvSpPr>
        <p:spPr>
          <a:xfrm>
            <a:off x="1424107" y="6976705"/>
            <a:ext cx="12467868" cy="675084"/>
          </a:xfrm>
          <a:prstGeom prst="rect">
            <a:avLst/>
          </a:prstGeom>
          <a:noFill/>
          <a:ln/>
        </p:spPr>
        <p:txBody>
          <a:bodyPr wrap="square" lIns="0" tIns="0" rIns="0" bIns="0" rtlCol="0" anchor="t"/>
          <a:lstStyle/>
          <a:p>
            <a:pPr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Training and validation loss, and training and validation accuracy are plotted. These plots help monitor overfitting and assess model performance during training.</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58309" y="2133481"/>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3" name="Text 1"/>
          <p:cNvSpPr/>
          <p:nvPr/>
        </p:nvSpPr>
        <p:spPr>
          <a:xfrm>
            <a:off x="830997" y="2163425"/>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4" name="Text 2"/>
          <p:cNvSpPr/>
          <p:nvPr/>
        </p:nvSpPr>
        <p:spPr>
          <a:xfrm>
            <a:off x="1462326" y="2133481"/>
            <a:ext cx="3460075"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Classification Report</a:t>
            </a:r>
            <a:endParaRPr lang="en-US" sz="2200" dirty="0"/>
          </a:p>
        </p:txBody>
      </p:sp>
      <p:sp>
        <p:nvSpPr>
          <p:cNvPr id="5" name="Text 3"/>
          <p:cNvSpPr/>
          <p:nvPr/>
        </p:nvSpPr>
        <p:spPr>
          <a:xfrm>
            <a:off x="1462326" y="2619613"/>
            <a:ext cx="5744647"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 classification report is generated using `classification_report()` from Scikit-learn. Key metrics include: Precision (accuracy of positive tumor detections), Recall (ability to detect actual tumor cases), and F1-Score (balance between precision and recall).</a:t>
            </a:r>
            <a:endParaRPr lang="en-US" sz="1700" dirty="0"/>
          </a:p>
        </p:txBody>
      </p:sp>
      <p:sp>
        <p:nvSpPr>
          <p:cNvPr id="6" name="Shape 4"/>
          <p:cNvSpPr/>
          <p:nvPr/>
        </p:nvSpPr>
        <p:spPr>
          <a:xfrm>
            <a:off x="7423547" y="2133481"/>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7" name="Text 5"/>
          <p:cNvSpPr/>
          <p:nvPr/>
        </p:nvSpPr>
        <p:spPr>
          <a:xfrm>
            <a:off x="7496235" y="2163425"/>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8" name="Text 6"/>
          <p:cNvSpPr/>
          <p:nvPr/>
        </p:nvSpPr>
        <p:spPr>
          <a:xfrm>
            <a:off x="8127563" y="2133481"/>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Model Confusion Plot</a:t>
            </a:r>
            <a:endParaRPr lang="en-US" sz="2200" dirty="0"/>
          </a:p>
        </p:txBody>
      </p:sp>
      <p:sp>
        <p:nvSpPr>
          <p:cNvPr id="9" name="Text 7"/>
          <p:cNvSpPr/>
          <p:nvPr/>
        </p:nvSpPr>
        <p:spPr>
          <a:xfrm>
            <a:off x="8127563" y="2619613"/>
            <a:ext cx="5744647"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 confusion matrix is plotted to visualize true positives, false positives, false negatives, and true negatives, aiding in understanding model misclassifications.</a:t>
            </a:r>
            <a:endParaRPr lang="en-US" sz="1700" dirty="0"/>
          </a:p>
        </p:txBody>
      </p:sp>
      <p:sp>
        <p:nvSpPr>
          <p:cNvPr id="10" name="Shape 8"/>
          <p:cNvSpPr/>
          <p:nvPr/>
        </p:nvSpPr>
        <p:spPr>
          <a:xfrm>
            <a:off x="758309" y="516016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1" name="Text 9"/>
          <p:cNvSpPr/>
          <p:nvPr/>
        </p:nvSpPr>
        <p:spPr>
          <a:xfrm>
            <a:off x="830997" y="5190113"/>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2" name="Text 10"/>
          <p:cNvSpPr/>
          <p:nvPr/>
        </p:nvSpPr>
        <p:spPr>
          <a:xfrm>
            <a:off x="1462326" y="5160169"/>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ROC Curve Plot</a:t>
            </a:r>
            <a:endParaRPr lang="en-US" sz="2200" dirty="0"/>
          </a:p>
        </p:txBody>
      </p:sp>
      <p:sp>
        <p:nvSpPr>
          <p:cNvPr id="13" name="Text 11"/>
          <p:cNvSpPr/>
          <p:nvPr/>
        </p:nvSpPr>
        <p:spPr>
          <a:xfrm>
            <a:off x="1462326" y="5646301"/>
            <a:ext cx="12409765"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 Receiver Operating Characteristic (ROC) curve is plotted to evaluate the trade-off between the true positive rate and false positive rate. The Area Under the Curve (AUC) indicates the model’s classification performance.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4727"/>
          </a:xfrm>
          <a:prstGeom prst="rect">
            <a:avLst/>
          </a:prstGeom>
        </p:spPr>
      </p:pic>
      <p:sp>
        <p:nvSpPr>
          <p:cNvPr id="3" name="Text 0"/>
          <p:cNvSpPr/>
          <p:nvPr/>
        </p:nvSpPr>
        <p:spPr>
          <a:xfrm>
            <a:off x="720923" y="3141107"/>
            <a:ext cx="13188553" cy="1355169"/>
          </a:xfrm>
          <a:prstGeom prst="rect">
            <a:avLst/>
          </a:prstGeom>
          <a:noFill/>
          <a:ln/>
        </p:spPr>
        <p:txBody>
          <a:bodyPr wrap="square" lIns="0" tIns="0" rIns="0" bIns="0" rtlCol="0" anchor="t"/>
          <a:lstStyle/>
          <a:p>
            <a:pPr indent="0" marL="0">
              <a:lnSpc>
                <a:spcPts val="5300"/>
              </a:lnSpc>
              <a:buNone/>
            </a:pPr>
            <a:r>
              <a:rPr lang="en-US" sz="4250" b="1" dirty="0">
                <a:solidFill>
                  <a:srgbClr val="9998FF"/>
                </a:solidFill>
                <a:latin typeface="Barlow Bold" pitchFamily="34" charset="0"/>
                <a:ea typeface="Barlow Bold" pitchFamily="34" charset="-122"/>
                <a:cs typeface="Barlow Bold" pitchFamily="34" charset="-120"/>
              </a:rPr>
              <a:t>Expected Outcomes: Empowering Medical Professionals</a:t>
            </a:r>
            <a:endParaRPr lang="en-US" sz="4250" dirty="0"/>
          </a:p>
        </p:txBody>
      </p:sp>
      <p:sp>
        <p:nvSpPr>
          <p:cNvPr id="4" name="Shape 1"/>
          <p:cNvSpPr/>
          <p:nvPr/>
        </p:nvSpPr>
        <p:spPr>
          <a:xfrm>
            <a:off x="720923" y="4805243"/>
            <a:ext cx="4258866" cy="2860834"/>
          </a:xfrm>
          <a:prstGeom prst="roundRect">
            <a:avLst>
              <a:gd name="adj" fmla="val 6480"/>
            </a:avLst>
          </a:prstGeom>
          <a:solidFill>
            <a:srgbClr val="282C32"/>
          </a:solidFill>
          <a:ln/>
          <a:effectLst>
            <a:outerShdw sx="100000" sy="100000" kx="0" ky="0" algn="bl" rotWithShape="0" blurRad="50800" dist="25400" dir="13500000">
              <a:srgbClr val="ffffff">
                <a:alpha val="10000"/>
              </a:srgbClr>
            </a:outerShdw>
          </a:effectLst>
        </p:spPr>
      </p:sp>
      <p:sp>
        <p:nvSpPr>
          <p:cNvPr id="5" name="Text 2"/>
          <p:cNvSpPr/>
          <p:nvPr/>
        </p:nvSpPr>
        <p:spPr>
          <a:xfrm>
            <a:off x="926902" y="5011222"/>
            <a:ext cx="3164324" cy="338733"/>
          </a:xfrm>
          <a:prstGeom prst="rect">
            <a:avLst/>
          </a:prstGeom>
          <a:noFill/>
          <a:ln/>
        </p:spPr>
        <p:txBody>
          <a:bodyPr wrap="none" lIns="0" tIns="0" rIns="0" bIns="0" rtlCol="0" anchor="t"/>
          <a:lstStyle/>
          <a:p>
            <a:pPr indent="0" marL="0">
              <a:lnSpc>
                <a:spcPts val="2650"/>
              </a:lnSpc>
              <a:buNone/>
            </a:pPr>
            <a:r>
              <a:rPr lang="en-US" sz="2100" b="1" dirty="0">
                <a:solidFill>
                  <a:srgbClr val="EEEFF5"/>
                </a:solidFill>
                <a:latin typeface="Barlow Bold" pitchFamily="34" charset="0"/>
                <a:ea typeface="Barlow Bold" pitchFamily="34" charset="-122"/>
                <a:cs typeface="Barlow Bold" pitchFamily="34" charset="-120"/>
              </a:rPr>
              <a:t>Accurate Tumor Detection</a:t>
            </a:r>
            <a:endParaRPr lang="en-US" sz="2100" dirty="0"/>
          </a:p>
        </p:txBody>
      </p:sp>
      <p:sp>
        <p:nvSpPr>
          <p:cNvPr id="6" name="Text 3"/>
          <p:cNvSpPr/>
          <p:nvPr/>
        </p:nvSpPr>
        <p:spPr>
          <a:xfrm>
            <a:off x="926902" y="5473541"/>
            <a:ext cx="3846909" cy="1647825"/>
          </a:xfrm>
          <a:prstGeom prst="rect">
            <a:avLst/>
          </a:prstGeom>
          <a:noFill/>
          <a:ln/>
        </p:spPr>
        <p:txBody>
          <a:bodyPr wrap="square" lIns="0" tIns="0" rIns="0" bIns="0" rtlCol="0" anchor="t"/>
          <a:lstStyle/>
          <a:p>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The model will be capable of accurately detecting brain tumors from MRI scans, providing medical professionals with a reliable tool for diagnosis.</a:t>
            </a:r>
            <a:endParaRPr lang="en-US" sz="1600" dirty="0"/>
          </a:p>
        </p:txBody>
      </p:sp>
      <p:sp>
        <p:nvSpPr>
          <p:cNvPr id="7" name="Shape 4"/>
          <p:cNvSpPr/>
          <p:nvPr/>
        </p:nvSpPr>
        <p:spPr>
          <a:xfrm>
            <a:off x="5185767" y="4805243"/>
            <a:ext cx="4258866" cy="2860834"/>
          </a:xfrm>
          <a:prstGeom prst="roundRect">
            <a:avLst>
              <a:gd name="adj" fmla="val 6480"/>
            </a:avLst>
          </a:prstGeom>
          <a:solidFill>
            <a:srgbClr val="282C32"/>
          </a:solidFill>
          <a:ln/>
          <a:effectLst>
            <a:outerShdw sx="100000" sy="100000" kx="0" ky="0" algn="bl" rotWithShape="0" blurRad="50800" dist="25400" dir="13500000">
              <a:srgbClr val="ffffff">
                <a:alpha val="10000"/>
              </a:srgbClr>
            </a:outerShdw>
          </a:effectLst>
        </p:spPr>
      </p:sp>
      <p:sp>
        <p:nvSpPr>
          <p:cNvPr id="8" name="Text 5"/>
          <p:cNvSpPr/>
          <p:nvPr/>
        </p:nvSpPr>
        <p:spPr>
          <a:xfrm>
            <a:off x="5391745" y="5011222"/>
            <a:ext cx="2710220" cy="338733"/>
          </a:xfrm>
          <a:prstGeom prst="rect">
            <a:avLst/>
          </a:prstGeom>
          <a:noFill/>
          <a:ln/>
        </p:spPr>
        <p:txBody>
          <a:bodyPr wrap="none" lIns="0" tIns="0" rIns="0" bIns="0" rtlCol="0" anchor="t"/>
          <a:lstStyle/>
          <a:p>
            <a:pPr indent="0" marL="0">
              <a:lnSpc>
                <a:spcPts val="2650"/>
              </a:lnSpc>
              <a:buNone/>
            </a:pPr>
            <a:r>
              <a:rPr lang="en-US" sz="2100" b="1" dirty="0">
                <a:solidFill>
                  <a:srgbClr val="EEEFF5"/>
                </a:solidFill>
                <a:latin typeface="Barlow Bold" pitchFamily="34" charset="0"/>
                <a:ea typeface="Barlow Bold" pitchFamily="34" charset="-122"/>
                <a:cs typeface="Barlow Bold" pitchFamily="34" charset="-120"/>
              </a:rPr>
              <a:t>Streamlined Workflow</a:t>
            </a:r>
            <a:endParaRPr lang="en-US" sz="2100" dirty="0"/>
          </a:p>
        </p:txBody>
      </p:sp>
      <p:sp>
        <p:nvSpPr>
          <p:cNvPr id="9" name="Text 6"/>
          <p:cNvSpPr/>
          <p:nvPr/>
        </p:nvSpPr>
        <p:spPr>
          <a:xfrm>
            <a:off x="5391745" y="5473541"/>
            <a:ext cx="3846909" cy="1647825"/>
          </a:xfrm>
          <a:prstGeom prst="rect">
            <a:avLst/>
          </a:prstGeom>
          <a:noFill/>
          <a:ln/>
        </p:spPr>
        <p:txBody>
          <a:bodyPr wrap="square" lIns="0" tIns="0" rIns="0" bIns="0" rtlCol="0" anchor="t"/>
          <a:lstStyle/>
          <a:p>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This project will automate tumor detection, significantly reducing the manual workload for radiologists and freeing up their time for more complex tasks.</a:t>
            </a:r>
            <a:endParaRPr lang="en-US" sz="1600" dirty="0"/>
          </a:p>
        </p:txBody>
      </p:sp>
      <p:sp>
        <p:nvSpPr>
          <p:cNvPr id="10" name="Shape 7"/>
          <p:cNvSpPr/>
          <p:nvPr/>
        </p:nvSpPr>
        <p:spPr>
          <a:xfrm>
            <a:off x="9650611" y="4805243"/>
            <a:ext cx="4258866" cy="2860834"/>
          </a:xfrm>
          <a:prstGeom prst="roundRect">
            <a:avLst>
              <a:gd name="adj" fmla="val 6480"/>
            </a:avLst>
          </a:prstGeom>
          <a:solidFill>
            <a:srgbClr val="282C32"/>
          </a:solidFill>
          <a:ln/>
          <a:effectLst>
            <a:outerShdw sx="100000" sy="100000" kx="0" ky="0" algn="bl" rotWithShape="0" blurRad="50800" dist="25400" dir="13500000">
              <a:srgbClr val="ffffff">
                <a:alpha val="10000"/>
              </a:srgbClr>
            </a:outerShdw>
          </a:effectLst>
        </p:spPr>
      </p:sp>
      <p:sp>
        <p:nvSpPr>
          <p:cNvPr id="11" name="Text 8"/>
          <p:cNvSpPr/>
          <p:nvPr/>
        </p:nvSpPr>
        <p:spPr>
          <a:xfrm>
            <a:off x="9856589" y="5011222"/>
            <a:ext cx="3846909" cy="677466"/>
          </a:xfrm>
          <a:prstGeom prst="rect">
            <a:avLst/>
          </a:prstGeom>
          <a:noFill/>
          <a:ln/>
        </p:spPr>
        <p:txBody>
          <a:bodyPr wrap="square" lIns="0" tIns="0" rIns="0" bIns="0" rtlCol="0" anchor="t"/>
          <a:lstStyle/>
          <a:p>
            <a:pPr indent="0" marL="0">
              <a:lnSpc>
                <a:spcPts val="2650"/>
              </a:lnSpc>
              <a:buNone/>
            </a:pPr>
            <a:r>
              <a:rPr lang="en-US" sz="2100" b="1" dirty="0">
                <a:solidFill>
                  <a:srgbClr val="EEEFF5"/>
                </a:solidFill>
                <a:latin typeface="Barlow Bold" pitchFamily="34" charset="0"/>
                <a:ea typeface="Barlow Bold" pitchFamily="34" charset="-122"/>
                <a:cs typeface="Barlow Bold" pitchFamily="34" charset="-120"/>
              </a:rPr>
              <a:t>Improved Diagnosis and Outcomes</a:t>
            </a:r>
            <a:endParaRPr lang="en-US" sz="2100" dirty="0"/>
          </a:p>
        </p:txBody>
      </p:sp>
      <p:sp>
        <p:nvSpPr>
          <p:cNvPr id="12" name="Text 9"/>
          <p:cNvSpPr/>
          <p:nvPr/>
        </p:nvSpPr>
        <p:spPr>
          <a:xfrm>
            <a:off x="9856589" y="5812274"/>
            <a:ext cx="3846909" cy="1647825"/>
          </a:xfrm>
          <a:prstGeom prst="rect">
            <a:avLst/>
          </a:prstGeom>
          <a:noFill/>
          <a:ln/>
        </p:spPr>
        <p:txBody>
          <a:bodyPr wrap="square" lIns="0" tIns="0" rIns="0" bIns="0" rtlCol="0" anchor="t"/>
          <a:lstStyle/>
          <a:p>
            <a:pPr indent="0" marL="0">
              <a:lnSpc>
                <a:spcPts val="2550"/>
              </a:lnSpc>
              <a:buNone/>
            </a:pPr>
            <a:r>
              <a:rPr lang="en-US" sz="1600" dirty="0">
                <a:solidFill>
                  <a:srgbClr val="EEEFF5"/>
                </a:solidFill>
                <a:latin typeface="Montserrat" pitchFamily="34" charset="0"/>
                <a:ea typeface="Montserrat" pitchFamily="34" charset="-122"/>
                <a:cs typeface="Montserrat" pitchFamily="34" charset="-120"/>
              </a:rPr>
              <a:t>By enabling faster and more accurate diagnoses, the model can lead to early interventions and potentially better treatment outcomes for patients.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6522" y="758547"/>
            <a:ext cx="7650956" cy="1403271"/>
          </a:xfrm>
          <a:prstGeom prst="rect">
            <a:avLst/>
          </a:prstGeom>
          <a:noFill/>
          <a:ln/>
        </p:spPr>
        <p:txBody>
          <a:bodyPr wrap="square" lIns="0" tIns="0" rIns="0" bIns="0" rtlCol="0" anchor="t"/>
          <a:lstStyle/>
          <a:p>
            <a:pPr indent="0" marL="0">
              <a:lnSpc>
                <a:spcPts val="5500"/>
              </a:lnSpc>
              <a:buNone/>
            </a:pPr>
            <a:r>
              <a:rPr lang="en-US" sz="4400" b="1" dirty="0">
                <a:solidFill>
                  <a:srgbClr val="9998FF"/>
                </a:solidFill>
                <a:latin typeface="Barlow Bold" pitchFamily="34" charset="0"/>
                <a:ea typeface="Barlow Bold" pitchFamily="34" charset="-122"/>
                <a:cs typeface="Barlow Bold" pitchFamily="34" charset="-120"/>
              </a:rPr>
              <a:t>Deployment and Integration: Enhancing Medical Imaging</a:t>
            </a:r>
            <a:endParaRPr lang="en-US" sz="4400" dirty="0"/>
          </a:p>
        </p:txBody>
      </p:sp>
      <p:pic>
        <p:nvPicPr>
          <p:cNvPr id="4" name="Image 1" descr="preencoded.png">    </p:cNvPr>
          <p:cNvPicPr>
            <a:picLocks noChangeAspect="1"/>
          </p:cNvPicPr>
          <p:nvPr/>
        </p:nvPicPr>
        <p:blipFill>
          <a:blip r:embed="rId2"/>
          <a:stretch>
            <a:fillRect/>
          </a:stretch>
        </p:blipFill>
        <p:spPr>
          <a:xfrm>
            <a:off x="746522" y="2481739"/>
            <a:ext cx="533162" cy="533162"/>
          </a:xfrm>
          <a:prstGeom prst="rect">
            <a:avLst/>
          </a:prstGeom>
        </p:spPr>
      </p:pic>
      <p:sp>
        <p:nvSpPr>
          <p:cNvPr id="5" name="Text 1"/>
          <p:cNvSpPr/>
          <p:nvPr/>
        </p:nvSpPr>
        <p:spPr>
          <a:xfrm>
            <a:off x="746522" y="3228142"/>
            <a:ext cx="2336959" cy="701516"/>
          </a:xfrm>
          <a:prstGeom prst="rect">
            <a:avLst/>
          </a:prstGeom>
          <a:noFill/>
          <a:ln/>
        </p:spPr>
        <p:txBody>
          <a:bodyPr wrap="square" lIns="0" tIns="0" rIns="0" bIns="0" rtlCol="0" anchor="t"/>
          <a:lstStyle/>
          <a:p>
            <a:pPr algn="l"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Cloud-Based Accessibility</a:t>
            </a:r>
            <a:endParaRPr lang="en-US" sz="2200" dirty="0"/>
          </a:p>
        </p:txBody>
      </p:sp>
      <p:sp>
        <p:nvSpPr>
          <p:cNvPr id="6" name="Text 2"/>
          <p:cNvSpPr/>
          <p:nvPr/>
        </p:nvSpPr>
        <p:spPr>
          <a:xfrm>
            <a:off x="746522" y="4057531"/>
            <a:ext cx="2336959" cy="2730818"/>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The model will be deployed in a cloud environment, making it readily accessible to medical professionals across different locations and institutions.</a:t>
            </a:r>
            <a:endParaRPr lang="en-US" sz="1650" dirty="0"/>
          </a:p>
        </p:txBody>
      </p:sp>
      <p:pic>
        <p:nvPicPr>
          <p:cNvPr id="7" name="Image 2" descr="preencoded.png">    </p:cNvPr>
          <p:cNvPicPr>
            <a:picLocks noChangeAspect="1"/>
          </p:cNvPicPr>
          <p:nvPr/>
        </p:nvPicPr>
        <p:blipFill>
          <a:blip r:embed="rId3"/>
          <a:stretch>
            <a:fillRect/>
          </a:stretch>
        </p:blipFill>
        <p:spPr>
          <a:xfrm>
            <a:off x="3403402" y="2481739"/>
            <a:ext cx="533162" cy="533162"/>
          </a:xfrm>
          <a:prstGeom prst="rect">
            <a:avLst/>
          </a:prstGeom>
        </p:spPr>
      </p:pic>
      <p:sp>
        <p:nvSpPr>
          <p:cNvPr id="8" name="Text 3"/>
          <p:cNvSpPr/>
          <p:nvPr/>
        </p:nvSpPr>
        <p:spPr>
          <a:xfrm>
            <a:off x="3403402" y="3228142"/>
            <a:ext cx="2337078" cy="701516"/>
          </a:xfrm>
          <a:prstGeom prst="rect">
            <a:avLst/>
          </a:prstGeom>
          <a:noFill/>
          <a:ln/>
        </p:spPr>
        <p:txBody>
          <a:bodyPr wrap="square" lIns="0" tIns="0" rIns="0" bIns="0" rtlCol="0" anchor="t"/>
          <a:lstStyle/>
          <a:p>
            <a:pPr algn="l"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Seamless Integration</a:t>
            </a:r>
            <a:endParaRPr lang="en-US" sz="2200" dirty="0"/>
          </a:p>
        </p:txBody>
      </p:sp>
      <p:sp>
        <p:nvSpPr>
          <p:cNvPr id="9" name="Text 4"/>
          <p:cNvSpPr/>
          <p:nvPr/>
        </p:nvSpPr>
        <p:spPr>
          <a:xfrm>
            <a:off x="3403402" y="4057531"/>
            <a:ext cx="2337078" cy="3072170"/>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The system can be integrated into existing medical diagnostic tools, providing a user-friendly interface and seamless integration into existing workflows.</a:t>
            </a:r>
            <a:endParaRPr lang="en-US" sz="1650" dirty="0"/>
          </a:p>
        </p:txBody>
      </p:sp>
      <p:pic>
        <p:nvPicPr>
          <p:cNvPr id="10" name="Image 3" descr="preencoded.png">    </p:cNvPr>
          <p:cNvPicPr>
            <a:picLocks noChangeAspect="1"/>
          </p:cNvPicPr>
          <p:nvPr/>
        </p:nvPicPr>
        <p:blipFill>
          <a:blip r:embed="rId4"/>
          <a:stretch>
            <a:fillRect/>
          </a:stretch>
        </p:blipFill>
        <p:spPr>
          <a:xfrm>
            <a:off x="6060400" y="2481739"/>
            <a:ext cx="533162" cy="533162"/>
          </a:xfrm>
          <a:prstGeom prst="rect">
            <a:avLst/>
          </a:prstGeom>
        </p:spPr>
      </p:pic>
      <p:sp>
        <p:nvSpPr>
          <p:cNvPr id="11" name="Text 5"/>
          <p:cNvSpPr/>
          <p:nvPr/>
        </p:nvSpPr>
        <p:spPr>
          <a:xfrm>
            <a:off x="6060400" y="3228142"/>
            <a:ext cx="2337078" cy="701516"/>
          </a:xfrm>
          <a:prstGeom prst="rect">
            <a:avLst/>
          </a:prstGeom>
          <a:noFill/>
          <a:ln/>
        </p:spPr>
        <p:txBody>
          <a:bodyPr wrap="square" lIns="0" tIns="0" rIns="0" bIns="0" rtlCol="0" anchor="t"/>
          <a:lstStyle/>
          <a:p>
            <a:pPr algn="l"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Collaboration and Advancement</a:t>
            </a:r>
            <a:endParaRPr lang="en-US" sz="2200" dirty="0"/>
          </a:p>
        </p:txBody>
      </p:sp>
      <p:sp>
        <p:nvSpPr>
          <p:cNvPr id="12" name="Text 6"/>
          <p:cNvSpPr/>
          <p:nvPr/>
        </p:nvSpPr>
        <p:spPr>
          <a:xfrm>
            <a:off x="6060400" y="4057531"/>
            <a:ext cx="2337078" cy="3413522"/>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This project has the potential to foster collaboration between AI researchers and medical professionals, driving innovation and improving healthcare outcomes.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7193" y="761643"/>
            <a:ext cx="7882414" cy="1185863"/>
          </a:xfrm>
          <a:prstGeom prst="rect">
            <a:avLst/>
          </a:prstGeom>
          <a:noFill/>
          <a:ln/>
        </p:spPr>
        <p:txBody>
          <a:bodyPr wrap="square" lIns="0" tIns="0" rIns="0" bIns="0" rtlCol="0" anchor="t"/>
          <a:lstStyle/>
          <a:p>
            <a:pPr indent="0" marL="0">
              <a:lnSpc>
                <a:spcPts val="4650"/>
              </a:lnSpc>
              <a:buNone/>
            </a:pPr>
            <a:r>
              <a:rPr lang="en-US" sz="3700" b="1" dirty="0">
                <a:solidFill>
                  <a:srgbClr val="9998FF"/>
                </a:solidFill>
                <a:latin typeface="Barlow Bold" pitchFamily="34" charset="0"/>
                <a:ea typeface="Barlow Bold" pitchFamily="34" charset="-122"/>
                <a:cs typeface="Barlow Bold" pitchFamily="34" charset="-120"/>
              </a:rPr>
              <a:t>Risks and Challenges: Navigating the Path to Success</a:t>
            </a:r>
            <a:endParaRPr lang="en-US" sz="3700" dirty="0"/>
          </a:p>
        </p:txBody>
      </p:sp>
      <p:sp>
        <p:nvSpPr>
          <p:cNvPr id="4" name="Shape 1"/>
          <p:cNvSpPr/>
          <p:nvPr/>
        </p:nvSpPr>
        <p:spPr>
          <a:xfrm>
            <a:off x="6319957" y="2217777"/>
            <a:ext cx="22860" cy="5250180"/>
          </a:xfrm>
          <a:prstGeom prst="roundRect">
            <a:avLst>
              <a:gd name="adj" fmla="val 709652"/>
            </a:avLst>
          </a:prstGeom>
          <a:solidFill>
            <a:srgbClr val="60646A"/>
          </a:solidFill>
          <a:ln/>
        </p:spPr>
      </p:sp>
      <p:sp>
        <p:nvSpPr>
          <p:cNvPr id="5" name="Shape 2"/>
          <p:cNvSpPr/>
          <p:nvPr/>
        </p:nvSpPr>
        <p:spPr>
          <a:xfrm>
            <a:off x="6499860" y="2611874"/>
            <a:ext cx="540663" cy="22860"/>
          </a:xfrm>
          <a:prstGeom prst="roundRect">
            <a:avLst>
              <a:gd name="adj" fmla="val 709652"/>
            </a:avLst>
          </a:prstGeom>
          <a:solidFill>
            <a:srgbClr val="60646A"/>
          </a:solidFill>
          <a:ln/>
        </p:spPr>
      </p:sp>
      <p:sp>
        <p:nvSpPr>
          <p:cNvPr id="6" name="Shape 3"/>
          <p:cNvSpPr/>
          <p:nvPr/>
        </p:nvSpPr>
        <p:spPr>
          <a:xfrm>
            <a:off x="6117193" y="2420541"/>
            <a:ext cx="405527" cy="405527"/>
          </a:xfrm>
          <a:prstGeom prst="roundRect">
            <a:avLst>
              <a:gd name="adj" fmla="val 40004"/>
            </a:avLst>
          </a:prstGeom>
          <a:solidFill>
            <a:srgbClr val="282C32"/>
          </a:solidFill>
          <a:ln/>
          <a:effectLst>
            <a:outerShdw sx="100000" sy="100000" kx="0" ky="0" algn="bl" rotWithShape="0" blurRad="44450" dist="21590" dir="13500000">
              <a:srgbClr val="ffffff">
                <a:alpha val="10000"/>
              </a:srgbClr>
            </a:outerShdw>
          </a:effectLst>
        </p:spPr>
      </p:sp>
      <p:sp>
        <p:nvSpPr>
          <p:cNvPr id="7" name="Text 4"/>
          <p:cNvSpPr/>
          <p:nvPr/>
        </p:nvSpPr>
        <p:spPr>
          <a:xfrm>
            <a:off x="6177677" y="2445425"/>
            <a:ext cx="284559" cy="355759"/>
          </a:xfrm>
          <a:prstGeom prst="rect">
            <a:avLst/>
          </a:prstGeom>
          <a:noFill/>
          <a:ln/>
        </p:spPr>
        <p:txBody>
          <a:bodyPr wrap="none" lIns="0" tIns="0" rIns="0" bIns="0" rtlCol="0" anchor="t"/>
          <a:lstStyle/>
          <a:p>
            <a:pPr algn="ctr" indent="0" marL="0">
              <a:lnSpc>
                <a:spcPts val="2200"/>
              </a:lnSpc>
              <a:buNone/>
            </a:pPr>
            <a:r>
              <a:rPr lang="en-US" sz="2200" b="1" dirty="0">
                <a:solidFill>
                  <a:srgbClr val="EEEFF5"/>
                </a:solidFill>
                <a:latin typeface="Barlow Bold" pitchFamily="34" charset="0"/>
                <a:ea typeface="Barlow Bold" pitchFamily="34" charset="-122"/>
                <a:cs typeface="Barlow Bold" pitchFamily="34" charset="-120"/>
              </a:rPr>
              <a:t>1</a:t>
            </a:r>
            <a:endParaRPr lang="en-US" sz="2200" dirty="0"/>
          </a:p>
        </p:txBody>
      </p:sp>
      <p:sp>
        <p:nvSpPr>
          <p:cNvPr id="8" name="Text 5"/>
          <p:cNvSpPr/>
          <p:nvPr/>
        </p:nvSpPr>
        <p:spPr>
          <a:xfrm>
            <a:off x="7221141" y="2397919"/>
            <a:ext cx="2371725" cy="296466"/>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Data Quality and Bias</a:t>
            </a:r>
            <a:endParaRPr lang="en-US" sz="1850" dirty="0"/>
          </a:p>
        </p:txBody>
      </p:sp>
      <p:sp>
        <p:nvSpPr>
          <p:cNvPr id="9" name="Text 6"/>
          <p:cNvSpPr/>
          <p:nvPr/>
        </p:nvSpPr>
        <p:spPr>
          <a:xfrm>
            <a:off x="7221141" y="2802493"/>
            <a:ext cx="6778466" cy="865108"/>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We will carefully evaluate the data for potential biases or inconsistencies, ensuring that the model is trained on a representative dataset. This will help to mitigate potential errors and ensure that the model is unbiased.</a:t>
            </a:r>
            <a:endParaRPr lang="en-US" sz="1400" dirty="0"/>
          </a:p>
        </p:txBody>
      </p:sp>
      <p:sp>
        <p:nvSpPr>
          <p:cNvPr id="10" name="Shape 7"/>
          <p:cNvSpPr/>
          <p:nvPr/>
        </p:nvSpPr>
        <p:spPr>
          <a:xfrm>
            <a:off x="6499860" y="4421981"/>
            <a:ext cx="540663" cy="22860"/>
          </a:xfrm>
          <a:prstGeom prst="roundRect">
            <a:avLst>
              <a:gd name="adj" fmla="val 709652"/>
            </a:avLst>
          </a:prstGeom>
          <a:solidFill>
            <a:srgbClr val="60646A"/>
          </a:solidFill>
          <a:ln/>
        </p:spPr>
      </p:sp>
      <p:sp>
        <p:nvSpPr>
          <p:cNvPr id="11" name="Shape 8"/>
          <p:cNvSpPr/>
          <p:nvPr/>
        </p:nvSpPr>
        <p:spPr>
          <a:xfrm>
            <a:off x="6117193" y="4230648"/>
            <a:ext cx="405527" cy="405527"/>
          </a:xfrm>
          <a:prstGeom prst="roundRect">
            <a:avLst>
              <a:gd name="adj" fmla="val 40004"/>
            </a:avLst>
          </a:prstGeom>
          <a:solidFill>
            <a:srgbClr val="282C32"/>
          </a:solidFill>
          <a:ln/>
          <a:effectLst>
            <a:outerShdw sx="100000" sy="100000" kx="0" ky="0" algn="bl" rotWithShape="0" blurRad="44450" dist="21590" dir="13500000">
              <a:srgbClr val="ffffff">
                <a:alpha val="10000"/>
              </a:srgbClr>
            </a:outerShdw>
          </a:effectLst>
        </p:spPr>
      </p:sp>
      <p:sp>
        <p:nvSpPr>
          <p:cNvPr id="12" name="Text 9"/>
          <p:cNvSpPr/>
          <p:nvPr/>
        </p:nvSpPr>
        <p:spPr>
          <a:xfrm>
            <a:off x="6177677" y="4255532"/>
            <a:ext cx="284559" cy="355759"/>
          </a:xfrm>
          <a:prstGeom prst="rect">
            <a:avLst/>
          </a:prstGeom>
          <a:noFill/>
          <a:ln/>
        </p:spPr>
        <p:txBody>
          <a:bodyPr wrap="none" lIns="0" tIns="0" rIns="0" bIns="0" rtlCol="0" anchor="t"/>
          <a:lstStyle/>
          <a:p>
            <a:pPr algn="ctr" indent="0" marL="0">
              <a:lnSpc>
                <a:spcPts val="2200"/>
              </a:lnSpc>
              <a:buNone/>
            </a:pPr>
            <a:r>
              <a:rPr lang="en-US" sz="2200" b="1" dirty="0">
                <a:solidFill>
                  <a:srgbClr val="EEEFF5"/>
                </a:solidFill>
                <a:latin typeface="Barlow Bold" pitchFamily="34" charset="0"/>
                <a:ea typeface="Barlow Bold" pitchFamily="34" charset="-122"/>
                <a:cs typeface="Barlow Bold" pitchFamily="34" charset="-120"/>
              </a:rPr>
              <a:t>2</a:t>
            </a:r>
            <a:endParaRPr lang="en-US" sz="2200" dirty="0"/>
          </a:p>
        </p:txBody>
      </p:sp>
      <p:sp>
        <p:nvSpPr>
          <p:cNvPr id="13" name="Text 10"/>
          <p:cNvSpPr/>
          <p:nvPr/>
        </p:nvSpPr>
        <p:spPr>
          <a:xfrm>
            <a:off x="7221141" y="4208026"/>
            <a:ext cx="2371725" cy="296466"/>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Model Overfitting</a:t>
            </a:r>
            <a:endParaRPr lang="en-US" sz="1850" dirty="0"/>
          </a:p>
        </p:txBody>
      </p:sp>
      <p:sp>
        <p:nvSpPr>
          <p:cNvPr id="14" name="Text 11"/>
          <p:cNvSpPr/>
          <p:nvPr/>
        </p:nvSpPr>
        <p:spPr>
          <a:xfrm>
            <a:off x="7221141" y="4612600"/>
            <a:ext cx="6778466" cy="865108"/>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We will implement regularization techniques to prevent the model from overfitting to the training data, ensuring that the model generalizes well to unseen data. This will help to improve the model's accuracy and reliability.</a:t>
            </a:r>
            <a:endParaRPr lang="en-US" sz="1400" dirty="0"/>
          </a:p>
        </p:txBody>
      </p:sp>
      <p:sp>
        <p:nvSpPr>
          <p:cNvPr id="15" name="Shape 12"/>
          <p:cNvSpPr/>
          <p:nvPr/>
        </p:nvSpPr>
        <p:spPr>
          <a:xfrm>
            <a:off x="6499860" y="6232088"/>
            <a:ext cx="540663" cy="22860"/>
          </a:xfrm>
          <a:prstGeom prst="roundRect">
            <a:avLst>
              <a:gd name="adj" fmla="val 709652"/>
            </a:avLst>
          </a:prstGeom>
          <a:solidFill>
            <a:srgbClr val="60646A"/>
          </a:solidFill>
          <a:ln/>
        </p:spPr>
      </p:sp>
      <p:sp>
        <p:nvSpPr>
          <p:cNvPr id="16" name="Shape 13"/>
          <p:cNvSpPr/>
          <p:nvPr/>
        </p:nvSpPr>
        <p:spPr>
          <a:xfrm>
            <a:off x="6117193" y="6040755"/>
            <a:ext cx="405527" cy="405527"/>
          </a:xfrm>
          <a:prstGeom prst="roundRect">
            <a:avLst>
              <a:gd name="adj" fmla="val 40004"/>
            </a:avLst>
          </a:prstGeom>
          <a:solidFill>
            <a:srgbClr val="282C32"/>
          </a:solidFill>
          <a:ln/>
          <a:effectLst>
            <a:outerShdw sx="100000" sy="100000" kx="0" ky="0" algn="bl" rotWithShape="0" blurRad="44450" dist="21590" dir="13500000">
              <a:srgbClr val="ffffff">
                <a:alpha val="10000"/>
              </a:srgbClr>
            </a:outerShdw>
          </a:effectLst>
        </p:spPr>
      </p:sp>
      <p:sp>
        <p:nvSpPr>
          <p:cNvPr id="17" name="Text 14"/>
          <p:cNvSpPr/>
          <p:nvPr/>
        </p:nvSpPr>
        <p:spPr>
          <a:xfrm>
            <a:off x="6177677" y="6065639"/>
            <a:ext cx="284559" cy="355759"/>
          </a:xfrm>
          <a:prstGeom prst="rect">
            <a:avLst/>
          </a:prstGeom>
          <a:noFill/>
          <a:ln/>
        </p:spPr>
        <p:txBody>
          <a:bodyPr wrap="none" lIns="0" tIns="0" rIns="0" bIns="0" rtlCol="0" anchor="t"/>
          <a:lstStyle/>
          <a:p>
            <a:pPr algn="ctr" indent="0" marL="0">
              <a:lnSpc>
                <a:spcPts val="2200"/>
              </a:lnSpc>
              <a:buNone/>
            </a:pPr>
            <a:r>
              <a:rPr lang="en-US" sz="2200" b="1" dirty="0">
                <a:solidFill>
                  <a:srgbClr val="EEEFF5"/>
                </a:solidFill>
                <a:latin typeface="Barlow Bold" pitchFamily="34" charset="0"/>
                <a:ea typeface="Barlow Bold" pitchFamily="34" charset="-122"/>
                <a:cs typeface="Barlow Bold" pitchFamily="34" charset="-120"/>
              </a:rPr>
              <a:t>3</a:t>
            </a:r>
            <a:endParaRPr lang="en-US" sz="2200" dirty="0"/>
          </a:p>
        </p:txBody>
      </p:sp>
      <p:sp>
        <p:nvSpPr>
          <p:cNvPr id="18" name="Text 15"/>
          <p:cNvSpPr/>
          <p:nvPr/>
        </p:nvSpPr>
        <p:spPr>
          <a:xfrm>
            <a:off x="7221141" y="6018133"/>
            <a:ext cx="2371725" cy="296466"/>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Ethical Considerations</a:t>
            </a:r>
            <a:endParaRPr lang="en-US" sz="1850" dirty="0"/>
          </a:p>
        </p:txBody>
      </p:sp>
      <p:sp>
        <p:nvSpPr>
          <p:cNvPr id="19" name="Text 16"/>
          <p:cNvSpPr/>
          <p:nvPr/>
        </p:nvSpPr>
        <p:spPr>
          <a:xfrm>
            <a:off x="7221141" y="6422708"/>
            <a:ext cx="6778466" cy="865108"/>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We will prioritize ethical considerations throughout the project, ensuring that the model is developed and used responsibly, respecting patient privacy and ensuring transparency in its decision-making process.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2025-03-07T18:24:46Z</dcterms:created>
  <dcterms:modified xsi:type="dcterms:W3CDTF">2025-03-07T18:24:46Z</dcterms:modified>
</cp:coreProperties>
</file>